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59" r:id="rId4"/>
    <p:sldId id="274" r:id="rId5"/>
    <p:sldId id="257" r:id="rId6"/>
    <p:sldId id="275" r:id="rId7"/>
    <p:sldId id="258" r:id="rId8"/>
    <p:sldId id="276" r:id="rId9"/>
    <p:sldId id="260" r:id="rId10"/>
    <p:sldId id="277" r:id="rId11"/>
    <p:sldId id="261" r:id="rId12"/>
    <p:sldId id="278" r:id="rId13"/>
    <p:sldId id="263" r:id="rId14"/>
    <p:sldId id="279" r:id="rId15"/>
    <p:sldId id="264" r:id="rId16"/>
    <p:sldId id="280" r:id="rId17"/>
    <p:sldId id="265" r:id="rId18"/>
    <p:sldId id="281" r:id="rId19"/>
    <p:sldId id="266" r:id="rId20"/>
    <p:sldId id="282" r:id="rId21"/>
    <p:sldId id="267" r:id="rId22"/>
    <p:sldId id="283" r:id="rId23"/>
    <p:sldId id="272" r:id="rId24"/>
    <p:sldId id="284" r:id="rId25"/>
    <p:sldId id="268" r:id="rId26"/>
    <p:sldId id="285" r:id="rId27"/>
    <p:sldId id="269" r:id="rId28"/>
    <p:sldId id="286" r:id="rId29"/>
    <p:sldId id="270" r:id="rId30"/>
    <p:sldId id="287" r:id="rId31"/>
    <p:sldId id="271" r:id="rId32"/>
    <p:sldId id="293" r:id="rId33"/>
    <p:sldId id="292" r:id="rId34"/>
    <p:sldId id="289" r:id="rId35"/>
    <p:sldId id="288" r:id="rId36"/>
    <p:sldId id="291" r:id="rId37"/>
    <p:sldId id="29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0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 на цита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или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 /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9.jpg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 /><Relationship Id="rId2" Type="http://schemas.openxmlformats.org/officeDocument/2006/relationships/image" Target="../media/image10.jp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 /><Relationship Id="rId2" Type="http://schemas.openxmlformats.org/officeDocument/2006/relationships/image" Target="../media/image13.gif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jp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 /><Relationship Id="rId2" Type="http://schemas.openxmlformats.org/officeDocument/2006/relationships/image" Target="../media/image18.gif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 /><Relationship Id="rId2" Type="http://schemas.openxmlformats.org/officeDocument/2006/relationships/image" Target="../media/image22.jp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hyperlink" Target="https://www.google.com/imgres?imgurl=https://c8.alamy.com/comp/GKMR4R/ancient-manual-calculator-GKMR4R.jpg&amp;imgrefurl=https://www.alamy.com/stock-photo-ancient-manual-calculator-115397879.html&amp;docid=yZhtk4oIuRGWEM&amp;tbnid=KzU1dROnKFokvM:&amp;vet=10ahUKEwjE1ua6ttXkAhXQb1AKHavqA_wQMwiBASgnMCc..i&amp;w=1300&amp;h=956&amp;bih=847&amp;biw=1536&amp;q=ancient%20calculator&amp;ved=0ahUKEwjE1ua6ttXkAhXQb1AKHavqA_wQMwiBASgnMCc&amp;iact=mrc&amp;uact=8" TargetMode="Externa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jpg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37C8FF5-992D-4330-B7BF-DC8FD65C8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Системно програмиране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A03F06BF-270F-4079-A46A-BB7F17850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206" y="5596929"/>
            <a:ext cx="7766936" cy="1646303"/>
          </a:xfrm>
        </p:spPr>
        <p:txBody>
          <a:bodyPr/>
          <a:lstStyle/>
          <a:p>
            <a:r>
              <a:rPr lang="bg-BG" sz="3200" dirty="0"/>
              <a:t>Началото</a:t>
            </a:r>
            <a:endParaRPr lang="bg-BG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B3F8BC7F-13B4-4C9E-B1D4-F7A66F1C0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87" y="245981"/>
            <a:ext cx="4852657" cy="215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50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2ABD19C-8FCB-4E90-A0E2-F6B9D61F2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Процесор	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DB8DD19-605D-4A4B-8663-5BFBEB94D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Колко памет има в процесора и как се нарича?</a:t>
            </a:r>
          </a:p>
          <a:p>
            <a:r>
              <a:rPr lang="bg-BG" dirty="0"/>
              <a:t>Какво е машинна дума?</a:t>
            </a:r>
          </a:p>
          <a:p>
            <a:r>
              <a:rPr lang="bg-BG" dirty="0"/>
              <a:t>Какво прави процесорът?</a:t>
            </a:r>
          </a:p>
          <a:p>
            <a:r>
              <a:rPr lang="bg-BG" dirty="0"/>
              <a:t>Върху какви данни работят инструкциите?</a:t>
            </a:r>
          </a:p>
          <a:p>
            <a:r>
              <a:rPr lang="bg-BG" dirty="0"/>
              <a:t>Примери за видове инструкции?</a:t>
            </a:r>
          </a:p>
          <a:p>
            <a:endParaRPr lang="bg-BG" dirty="0"/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32444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53CFB14-8B73-4397-B43A-B3D94D28E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Процесор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659B7C4-8C8B-4D94-AE90-91398A300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Той има съвсем малко памет, състояща се от няколко клетки, наречени регистри.</a:t>
            </a:r>
          </a:p>
          <a:p>
            <a:r>
              <a:rPr lang="bg-BG" dirty="0"/>
              <a:t>Броят на битовете във всеки регистър се нарича машинна дума. Той определя колко бита се обработват с една инструкция. Съвременните процесори са 64 битови, защото имат 64 бита във всеки регистър.</a:t>
            </a:r>
          </a:p>
          <a:p>
            <a:r>
              <a:rPr lang="bg-BG" dirty="0"/>
              <a:t>Процесорът чете последователно инструкции от </a:t>
            </a:r>
            <a:r>
              <a:rPr lang="en-GB" dirty="0"/>
              <a:t>RAM </a:t>
            </a:r>
            <a:r>
              <a:rPr lang="bg-BG" dirty="0"/>
              <a:t>и ги изпълнява.</a:t>
            </a:r>
            <a:endParaRPr lang="en-GB" dirty="0"/>
          </a:p>
          <a:p>
            <a:r>
              <a:rPr lang="bg-BG" dirty="0"/>
              <a:t>Всяка инструкция изпълнява операция върху регистри или клетки от </a:t>
            </a:r>
            <a:r>
              <a:rPr lang="en-GB" dirty="0"/>
              <a:t>RAM-</a:t>
            </a:r>
            <a:r>
              <a:rPr lang="bg-BG" dirty="0"/>
              <a:t>а. Например 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		add r3, r4 </a:t>
            </a:r>
          </a:p>
          <a:p>
            <a:pPr marL="0" indent="0">
              <a:buNone/>
            </a:pPr>
            <a:r>
              <a:rPr lang="bg-BG" dirty="0"/>
              <a:t>събира числата в 2 регистъра.</a:t>
            </a:r>
          </a:p>
          <a:p>
            <a:r>
              <a:rPr lang="bg-BG" dirty="0"/>
              <a:t>Процесорът може да изпълнява голям брой различни прости операции като четене и писане в </a:t>
            </a:r>
            <a:r>
              <a:rPr lang="en-GB" dirty="0"/>
              <a:t>RAM</a:t>
            </a:r>
            <a:r>
              <a:rPr lang="bg-BG" dirty="0"/>
              <a:t>а, събиране, изваждане, логически и битови операции.</a:t>
            </a:r>
          </a:p>
          <a:p>
            <a:pPr marL="0" indent="0">
              <a:buNone/>
            </a:pPr>
            <a:endParaRPr lang="bg-BG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76EAC07A-F2B6-480E-A31E-97F6C3B9A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449" y="509303"/>
            <a:ext cx="2438400" cy="1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2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BE54719-6187-407F-9E99-BE4A2A69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Входно-изходно устройство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9D39CAE-7A47-4518-A205-C3904D50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Какво прави входно устройство?</a:t>
            </a:r>
          </a:p>
          <a:p>
            <a:r>
              <a:rPr lang="bg-BG" dirty="0"/>
              <a:t>Какво прави изходно устройство?</a:t>
            </a:r>
          </a:p>
          <a:p>
            <a:r>
              <a:rPr lang="bg-BG" dirty="0"/>
              <a:t>Как процесорът комуникира с външния свят?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50681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AFCDDB6-C697-44F3-AC38-F171A9C9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Входно-изходно устройство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F9CF270-786E-44E1-A52A-BB6F9CE81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4115"/>
            <a:ext cx="8596668" cy="4427247"/>
          </a:xfrm>
        </p:spPr>
        <p:txBody>
          <a:bodyPr/>
          <a:lstStyle/>
          <a:p>
            <a:r>
              <a:rPr lang="bg-BG" dirty="0"/>
              <a:t>Чрез входните устройства постъпва информация в </a:t>
            </a:r>
            <a:r>
              <a:rPr lang="en-GB" dirty="0"/>
              <a:t>RAM</a:t>
            </a:r>
            <a:r>
              <a:rPr lang="bg-BG" dirty="0"/>
              <a:t>-а, която процесорът да обработва – например клавиатура:</a:t>
            </a:r>
          </a:p>
          <a:p>
            <a:endParaRPr lang="bg-BG" dirty="0"/>
          </a:p>
          <a:p>
            <a:r>
              <a:rPr lang="bg-BG" dirty="0"/>
              <a:t>Обработената информация  се извежда от </a:t>
            </a:r>
            <a:r>
              <a:rPr lang="en-GB" dirty="0"/>
              <a:t>RAM</a:t>
            </a:r>
            <a:r>
              <a:rPr lang="bg-BG" dirty="0"/>
              <a:t>-а чрез изходно устройство, например видеокарта:</a:t>
            </a:r>
            <a:endParaRPr lang="en-GB" dirty="0"/>
          </a:p>
          <a:p>
            <a:endParaRPr lang="bg-BG" dirty="0"/>
          </a:p>
          <a:p>
            <a:endParaRPr lang="en-GB" dirty="0"/>
          </a:p>
          <a:p>
            <a:endParaRPr lang="bg-BG" dirty="0"/>
          </a:p>
          <a:p>
            <a:r>
              <a:rPr lang="bg-BG" dirty="0"/>
              <a:t>Някои устройства са едновременно и входни и изходни – например мрежовият адаптер:</a:t>
            </a:r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56B4C1C8-B080-4BE7-B239-25E870DA6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493" y="3129976"/>
            <a:ext cx="1962220" cy="1514834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5CDB2C48-1EF4-42AC-895D-F397D346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360" y="5076908"/>
            <a:ext cx="3154017" cy="1781092"/>
          </a:xfrm>
          <a:prstGeom prst="rect">
            <a:avLst/>
          </a:prstGeom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D13AC1FD-DA03-492C-8F22-7F38F6C72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256" y="1920998"/>
            <a:ext cx="1962221" cy="88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5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072233A-5E34-43FF-B276-6EB57EB32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Устройства за съхранение на данни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2FFAC70-34F2-4010-AAD3-797745038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Защо са необходими УСД?</a:t>
            </a:r>
          </a:p>
          <a:p>
            <a:r>
              <a:rPr lang="bg-BG" dirty="0"/>
              <a:t>Защо се наричат блокови устройства?</a:t>
            </a:r>
          </a:p>
          <a:p>
            <a:r>
              <a:rPr lang="bg-BG" dirty="0"/>
              <a:t>Какви са операциите с УСД?</a:t>
            </a:r>
          </a:p>
          <a:p>
            <a:r>
              <a:rPr lang="bg-BG" dirty="0"/>
              <a:t>Как процесорът указва кой блока желае да достъпи?</a:t>
            </a:r>
          </a:p>
          <a:p>
            <a:r>
              <a:rPr lang="bg-BG" dirty="0"/>
              <a:t>Какви са недостатъците на </a:t>
            </a:r>
            <a:r>
              <a:rPr lang="en-GB" dirty="0"/>
              <a:t>HDD </a:t>
            </a:r>
            <a:r>
              <a:rPr lang="bg-BG" dirty="0"/>
              <a:t>спрямо</a:t>
            </a:r>
            <a:r>
              <a:rPr lang="en-GB" dirty="0"/>
              <a:t> SSD?</a:t>
            </a:r>
          </a:p>
          <a:p>
            <a:r>
              <a:rPr lang="bg-BG" dirty="0"/>
              <a:t>Какви са недостатъците на </a:t>
            </a:r>
            <a:r>
              <a:rPr lang="en-GB" dirty="0"/>
              <a:t>SSD </a:t>
            </a:r>
            <a:r>
              <a:rPr lang="bg-BG" dirty="0"/>
              <a:t>спрямо</a:t>
            </a:r>
            <a:r>
              <a:rPr lang="en-GB" dirty="0"/>
              <a:t> HDD?</a:t>
            </a:r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60319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9D72C14-1AE1-4D93-B4F8-DA91C6E17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Устройства за съхранение на данни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5A4F554-A9D6-4D82-A336-430AFF871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3991"/>
            <a:ext cx="6653769" cy="5045348"/>
          </a:xfrm>
        </p:spPr>
        <p:txBody>
          <a:bodyPr>
            <a:normAutofit fontScale="92500"/>
          </a:bodyPr>
          <a:lstStyle/>
          <a:p>
            <a:r>
              <a:rPr lang="en-GB" dirty="0"/>
              <a:t>RAM</a:t>
            </a:r>
            <a:r>
              <a:rPr lang="bg-BG" dirty="0"/>
              <a:t>-</a:t>
            </a:r>
            <a:r>
              <a:rPr lang="bg-BG" dirty="0" err="1"/>
              <a:t>ът</a:t>
            </a:r>
            <a:r>
              <a:rPr lang="bg-BG" dirty="0"/>
              <a:t> съхранява данните само докато получава захранване, също така е с висока цена на мегабайт.</a:t>
            </a:r>
          </a:p>
          <a:p>
            <a:r>
              <a:rPr lang="bg-BG" dirty="0"/>
              <a:t>Поради това за съхранение се използват блокови устройства. Те могат да четат или пишат цели блокове данни (512 или 4096 байта), които не се изгубват при изключване на захранването.</a:t>
            </a:r>
            <a:endParaRPr lang="en-GB" dirty="0"/>
          </a:p>
          <a:p>
            <a:r>
              <a:rPr lang="bg-BG" dirty="0"/>
              <a:t>Блоковете (наричани още сектори) са номерирани от 0, 1, … до последния блок.</a:t>
            </a:r>
            <a:endParaRPr lang="en-GB" dirty="0"/>
          </a:p>
          <a:p>
            <a:r>
              <a:rPr lang="en-GB" dirty="0"/>
              <a:t>Hard Disk Drive (HDD)</a:t>
            </a:r>
            <a:r>
              <a:rPr lang="bg-BG" dirty="0"/>
              <a:t> използват въртящи се феромагнитни дискове и местещи се четящи глави. Тъй като са механични устройства достъпът до несъседни блокове е много бавен. За сметка на това могат да се презаписват неограничен брой пъти и имат голям капацитет 8-16</a:t>
            </a:r>
            <a:r>
              <a:rPr lang="en-GB" dirty="0"/>
              <a:t>TB</a:t>
            </a:r>
            <a:endParaRPr lang="bg-BG" dirty="0"/>
          </a:p>
          <a:p>
            <a:r>
              <a:rPr lang="en-GB" dirty="0"/>
              <a:t>Solid State Drive (SSD)</a:t>
            </a:r>
            <a:r>
              <a:rPr lang="bg-BG" dirty="0"/>
              <a:t> използват чипове с флаш </a:t>
            </a:r>
          </a:p>
          <a:p>
            <a:pPr marL="0" indent="0">
              <a:buNone/>
            </a:pPr>
            <a:r>
              <a:rPr lang="bg-BG" dirty="0"/>
              <a:t>памет. Те имат много бърз произволен достъп, но имат лимит на броя презаписи, след които животът им приключва.</a:t>
            </a:r>
            <a:endParaRPr lang="en-GB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52C8C18E-A78D-42B2-A8DD-7F528B8C7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330" y="1593991"/>
            <a:ext cx="1614115" cy="1580785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AB6440D9-E913-440A-88F4-452C9BB64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764" y="4708940"/>
            <a:ext cx="2453834" cy="193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52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26AF47E-0B53-4A7E-8C86-F42EDACC4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Дънна платка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0FD4F3D-D5CE-48C8-B8C9-46C41A1E2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Какви са функциите на дънната платка?</a:t>
            </a:r>
            <a:endParaRPr lang="en-GB" dirty="0"/>
          </a:p>
          <a:p>
            <a:r>
              <a:rPr lang="bg-BG" dirty="0"/>
              <a:t>Какъв интерфейс използват разширителните платки?</a:t>
            </a:r>
          </a:p>
          <a:p>
            <a:r>
              <a:rPr lang="bg-BG" dirty="0"/>
              <a:t>Как се наричат модулите с </a:t>
            </a:r>
            <a:r>
              <a:rPr lang="en-GB" dirty="0"/>
              <a:t>RAM</a:t>
            </a:r>
            <a:r>
              <a:rPr lang="bg-BG" dirty="0"/>
              <a:t>?</a:t>
            </a:r>
          </a:p>
          <a:p>
            <a:r>
              <a:rPr lang="bg-BG" dirty="0"/>
              <a:t>Как се монтира процесора?</a:t>
            </a:r>
            <a:endParaRPr lang="en-GB" dirty="0"/>
          </a:p>
          <a:p>
            <a:r>
              <a:rPr lang="bg-BG" dirty="0"/>
              <a:t>Какъв интерфейс използват блоковите устройства?</a:t>
            </a:r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21333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803F0E6-0F10-416A-8E4E-C9F1533DE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Дънна платка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64CBD4F-1F13-4CB6-A91C-AC7F4F5CB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8943"/>
            <a:ext cx="10837332" cy="2592125"/>
          </a:xfrm>
        </p:spPr>
        <p:txBody>
          <a:bodyPr>
            <a:normAutofit fontScale="92500" lnSpcReduction="20000"/>
          </a:bodyPr>
          <a:lstStyle/>
          <a:p>
            <a:r>
              <a:rPr lang="bg-BG" dirty="0"/>
              <a:t>Тя свързва всички компоненти на компютъра и осигурява захранването и комуникацията помежду им.</a:t>
            </a:r>
            <a:endParaRPr lang="en-GB" dirty="0"/>
          </a:p>
          <a:p>
            <a:r>
              <a:rPr lang="bg-BG" dirty="0"/>
              <a:t>В/И устройства</a:t>
            </a:r>
            <a:r>
              <a:rPr lang="en-GB" dirty="0"/>
              <a:t> </a:t>
            </a:r>
            <a:r>
              <a:rPr lang="bg-BG" dirty="0"/>
              <a:t>използват </a:t>
            </a:r>
            <a:r>
              <a:rPr lang="en-GB" dirty="0"/>
              <a:t>Peripheral Component Interconnect</a:t>
            </a:r>
            <a:r>
              <a:rPr lang="bg-BG" dirty="0"/>
              <a:t> </a:t>
            </a:r>
            <a:r>
              <a:rPr lang="en-GB" dirty="0"/>
              <a:t>Express (PCIe) </a:t>
            </a:r>
            <a:r>
              <a:rPr lang="bg-BG" dirty="0"/>
              <a:t>слотове за разширителни карти</a:t>
            </a:r>
          </a:p>
          <a:p>
            <a:r>
              <a:rPr lang="en-GB" dirty="0"/>
              <a:t>RAM </a:t>
            </a:r>
            <a:r>
              <a:rPr lang="bg-BG" dirty="0"/>
              <a:t>се поставя в слотове за </a:t>
            </a:r>
            <a:r>
              <a:rPr lang="en-GB" dirty="0"/>
              <a:t>Dual In-line Memory Module – DIMM</a:t>
            </a:r>
          </a:p>
          <a:p>
            <a:r>
              <a:rPr lang="bg-BG" dirty="0"/>
              <a:t>Процесорите използват специални </a:t>
            </a:r>
            <a:r>
              <a:rPr lang="en-GB" dirty="0"/>
              <a:t>Zero Insertion Force (ZIF) </a:t>
            </a:r>
            <a:r>
              <a:rPr lang="bg-BG" dirty="0"/>
              <a:t>цокли</a:t>
            </a:r>
            <a:endParaRPr lang="en-GB" dirty="0"/>
          </a:p>
          <a:p>
            <a:r>
              <a:rPr lang="bg-BG" dirty="0"/>
              <a:t>Блоковите устройства използват </a:t>
            </a:r>
            <a:r>
              <a:rPr lang="en-GB" dirty="0"/>
              <a:t> Serial AT Attachment (SATA) </a:t>
            </a:r>
            <a:r>
              <a:rPr lang="bg-BG" dirty="0"/>
              <a:t>интерфейс</a:t>
            </a:r>
          </a:p>
          <a:p>
            <a:r>
              <a:rPr lang="bg-BG" dirty="0"/>
              <a:t>Възможно е свързването на много процесори, всеки от които има достъп до цялата </a:t>
            </a:r>
            <a:r>
              <a:rPr lang="en-GB" dirty="0"/>
              <a:t>RAM</a:t>
            </a:r>
            <a:r>
              <a:rPr lang="bg-BG" dirty="0"/>
              <a:t> и работи върху нея паралелно с останалите.</a:t>
            </a:r>
            <a:r>
              <a:rPr lang="en-GB" dirty="0"/>
              <a:t> (4CPU NUMA)</a:t>
            </a:r>
            <a:endParaRPr lang="bg-BG" dirty="0"/>
          </a:p>
          <a:p>
            <a:endParaRPr lang="bg-BG" dirty="0"/>
          </a:p>
          <a:p>
            <a:endParaRPr lang="bg-BG" dirty="0"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F8AAA983-9C9A-4B6B-8884-084E9583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260" y="4126125"/>
            <a:ext cx="3642500" cy="273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52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6526441-26D5-4968-9F49-79D2BA9D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Файлова система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70DDFC4-EAFC-4D7A-85F3-C54535614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Какво е файлова система?</a:t>
            </a:r>
          </a:p>
          <a:p>
            <a:r>
              <a:rPr lang="bg-BG" dirty="0"/>
              <a:t>Какво е файл?</a:t>
            </a:r>
          </a:p>
          <a:p>
            <a:r>
              <a:rPr lang="bg-BG" dirty="0"/>
              <a:t>Какво е директория?</a:t>
            </a:r>
          </a:p>
          <a:p>
            <a:r>
              <a:rPr lang="bg-BG" dirty="0"/>
              <a:t>Какво е пълен път?</a:t>
            </a:r>
          </a:p>
          <a:p>
            <a:r>
              <a:rPr lang="bg-BG" dirty="0"/>
              <a:t>Какво съдържат изпълнимите файлове?</a:t>
            </a:r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2274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468C8FD-C32B-4B4E-B0F5-9FEC164A5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Файлова система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6F19238-B119-4790-8B21-7205C081D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534602"/>
            <a:ext cx="8029343" cy="5088835"/>
          </a:xfrm>
        </p:spPr>
        <p:txBody>
          <a:bodyPr>
            <a:normAutofit fontScale="92500" lnSpcReduction="20000"/>
          </a:bodyPr>
          <a:lstStyle/>
          <a:p>
            <a:r>
              <a:rPr lang="bg-BG" dirty="0"/>
              <a:t>Тя представя блоковете с данни на дадено блоково устройство, като йерархия от файлове и директории.</a:t>
            </a:r>
          </a:p>
          <a:p>
            <a:r>
              <a:rPr lang="bg-BG" dirty="0"/>
              <a:t>Директорията има име и съдържа други директории или файлове. Операциите върху нея са създаване, преименуване, триене и изброяване  на имената в нея.</a:t>
            </a:r>
          </a:p>
          <a:p>
            <a:r>
              <a:rPr lang="bg-BG" dirty="0"/>
              <a:t>Файлът представлява именувана последователност от байтове с произволна дължина. Операциите са четене и писане на последователни байтове от произволно отместване във файла, както и промяна на дължината.</a:t>
            </a:r>
          </a:p>
          <a:p>
            <a:r>
              <a:rPr lang="bg-BG" dirty="0"/>
              <a:t>Празната файлова система съдържа една директория-корен: „/“.</a:t>
            </a:r>
          </a:p>
          <a:p>
            <a:r>
              <a:rPr lang="bg-BG" dirty="0"/>
              <a:t>Файловете с кодове на инструкции за даден процесор се наричат изпълними файлове или програми.</a:t>
            </a:r>
          </a:p>
          <a:p>
            <a:r>
              <a:rPr lang="bg-BG" dirty="0"/>
              <a:t>Файловете с друго съдържание са файлове с данни. Например текстови, изображения, видео, музика и т.н. Всеки тип файл използва специфично кодиране на информацията в него</a:t>
            </a:r>
            <a:r>
              <a:rPr lang="en-US" dirty="0"/>
              <a:t>, </a:t>
            </a:r>
            <a:r>
              <a:rPr lang="bg-BG" dirty="0"/>
              <a:t>което се указва от частта от името след „.“ в него, например в </a:t>
            </a:r>
            <a:r>
              <a:rPr lang="en-US" dirty="0"/>
              <a:t>my-photo.jpg</a:t>
            </a:r>
            <a:r>
              <a:rPr lang="bg-BG" dirty="0"/>
              <a:t> разширението е </a:t>
            </a:r>
            <a:r>
              <a:rPr lang="en-US" dirty="0"/>
              <a:t>jpg</a:t>
            </a:r>
            <a:r>
              <a:rPr lang="bg-BG" dirty="0"/>
              <a:t> и указва формат за компресирано изображение.</a:t>
            </a:r>
          </a:p>
          <a:p>
            <a:r>
              <a:rPr lang="bg-BG" dirty="0"/>
              <a:t>Пълното име на файл се състои от реда на директориите, които го съдържат, започвайки от корена. </a:t>
            </a:r>
          </a:p>
          <a:p>
            <a:endParaRPr lang="bg-BG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C248C42B-8699-440D-A118-5E9E2E53F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666" y="4186362"/>
            <a:ext cx="3784118" cy="2671638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315CAFFA-82DA-4BFE-8BDB-FA7590890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580" y="641671"/>
            <a:ext cx="3293420" cy="255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5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E96F7F4-F489-4CCF-B51E-62C42A61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Информация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8626A7C-8F3B-45C8-9A39-F368E64AD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Какво е информация?</a:t>
            </a:r>
          </a:p>
          <a:p>
            <a:r>
              <a:rPr lang="bg-BG" dirty="0"/>
              <a:t>Какво е бит?</a:t>
            </a:r>
          </a:p>
          <a:p>
            <a:r>
              <a:rPr lang="bg-BG" dirty="0"/>
              <a:t>Как с битове се записват числа?</a:t>
            </a:r>
          </a:p>
          <a:p>
            <a:r>
              <a:rPr lang="bg-BG" dirty="0"/>
              <a:t>Какво е код? 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31729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9F45FC6-3FF2-4AF0-8728-0A2E36C5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Изпълними файлове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872C7E6-5F5B-4549-AAB1-3800B2716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Какво е секция?</a:t>
            </a:r>
          </a:p>
          <a:p>
            <a:r>
              <a:rPr lang="bg-BG" dirty="0"/>
              <a:t>Какви видове секции има?</a:t>
            </a:r>
          </a:p>
          <a:p>
            <a:r>
              <a:rPr lang="bg-BG" dirty="0"/>
              <a:t>Какво прави свързването?</a:t>
            </a:r>
          </a:p>
          <a:p>
            <a:r>
              <a:rPr lang="bg-BG" dirty="0"/>
              <a:t>Какво е ядро, драйвер, библиотека, инструмент, приложение?</a:t>
            </a:r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30524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FF4E300-F61C-4D0B-BA8F-4116D74A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Изпълними файлове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3F5924E-FFA7-4622-B2A5-B237F8838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622067"/>
            <a:ext cx="7806708" cy="4419296"/>
          </a:xfrm>
        </p:spPr>
        <p:txBody>
          <a:bodyPr/>
          <a:lstStyle/>
          <a:p>
            <a:r>
              <a:rPr lang="bg-BG" dirty="0"/>
              <a:t>Състоят се от няколко части, наречени секции, които съдържат инструкции за процесора или код и такива с инициализирани данни. Такива са например текстовете със съобщенията за грешки. </a:t>
            </a:r>
            <a:endParaRPr lang="en-US" dirty="0"/>
          </a:p>
          <a:p>
            <a:r>
              <a:rPr lang="bg-BG" dirty="0"/>
              <a:t>Свързване: изпълнимите файлове или модули съдържат именувани препратки помежду си, които позволяват на един изпълним файл да използва код и данни от друг изпълним файл.</a:t>
            </a:r>
          </a:p>
          <a:p>
            <a:r>
              <a:rPr lang="bg-BG" dirty="0"/>
              <a:t>Типовете изпълними файлове са:</a:t>
            </a:r>
          </a:p>
          <a:p>
            <a:endParaRPr lang="bg-BG" dirty="0"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E414BE78-4FCE-4F79-A5BD-D71AFA093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35" y="1526937"/>
            <a:ext cx="2693618" cy="2985427"/>
          </a:xfrm>
          <a:prstGeom prst="rect">
            <a:avLst/>
          </a:prstGeom>
        </p:spPr>
      </p:pic>
      <p:graphicFrame>
        <p:nvGraphicFramePr>
          <p:cNvPr id="8" name="Таблица 8">
            <a:extLst>
              <a:ext uri="{FF2B5EF4-FFF2-40B4-BE49-F238E27FC236}">
                <a16:creationId xmlns:a16="http://schemas.microsoft.com/office/drawing/2014/main" id="{5DBCD8AA-F6EB-4D2B-81F7-C8EF8429C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150758"/>
              </p:ext>
            </p:extLst>
          </p:nvPr>
        </p:nvGraphicFramePr>
        <p:xfrm>
          <a:off x="994357" y="3937993"/>
          <a:ext cx="762088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728">
                  <a:extLst>
                    <a:ext uri="{9D8B030D-6E8A-4147-A177-3AD203B41FA5}">
                      <a16:colId xmlns:a16="http://schemas.microsoft.com/office/drawing/2014/main" val="920418472"/>
                    </a:ext>
                  </a:extLst>
                </a:gridCol>
                <a:gridCol w="5526154">
                  <a:extLst>
                    <a:ext uri="{9D8B030D-6E8A-4147-A177-3AD203B41FA5}">
                      <a16:colId xmlns:a16="http://schemas.microsoft.com/office/drawing/2014/main" val="596422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bg-BG" dirty="0"/>
                        <a:t>Тип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Функция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776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/>
                        <a:t>Зареждащ модул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При стартиране зарежда в паметта ядрото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8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/>
                        <a:t>Ядро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Управлява процесора и паметта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19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/>
                        <a:t>Библиотека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Предоставя услуги на други модули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8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/>
                        <a:t>Драйвер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Управлява устройство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559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/>
                        <a:t>Инструмент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Използва се за администрация или разработка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325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/>
                        <a:t>Приложение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Предоставя функции на потребителя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44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410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81D97E5-F6EB-42CE-8A3A-7786CDED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Операционна система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D0ACDE1-C616-4E31-867A-57D9CFDE0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 кои файлове се състои операционната система?</a:t>
            </a:r>
          </a:p>
          <a:p>
            <a:r>
              <a:rPr lang="bg-BG" dirty="0"/>
              <a:t>Кои са функциите на ОС за програмите?</a:t>
            </a:r>
          </a:p>
          <a:p>
            <a:r>
              <a:rPr lang="bg-BG" dirty="0"/>
              <a:t>Кои са функциите на ОС за ресурсите?</a:t>
            </a:r>
          </a:p>
          <a:p>
            <a:r>
              <a:rPr lang="bg-BG" dirty="0"/>
              <a:t>Какви ОС знаете?</a:t>
            </a:r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7795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0ACCD02-9228-48EF-8060-CCAB609C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Операционна система	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707D5A6-5563-44BF-8585-43CBF634B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6650"/>
            <a:ext cx="7679487" cy="4802587"/>
          </a:xfrm>
        </p:spPr>
        <p:txBody>
          <a:bodyPr/>
          <a:lstStyle/>
          <a:p>
            <a:r>
              <a:rPr lang="bg-BG" dirty="0"/>
              <a:t>Предоставя среда за изпълнение на програмите.</a:t>
            </a:r>
          </a:p>
          <a:p>
            <a:r>
              <a:rPr lang="bg-BG" dirty="0"/>
              <a:t>Състои се от зареждащ модул, ядро, драйвери, библиотеки и инструменти за администрация и разработка.</a:t>
            </a:r>
          </a:p>
          <a:p>
            <a:r>
              <a:rPr lang="bg-BG" dirty="0"/>
              <a:t>Управлява и защитава ресурсите на компютъра.</a:t>
            </a:r>
          </a:p>
          <a:p>
            <a:r>
              <a:rPr lang="bg-BG" dirty="0"/>
              <a:t>Дефинира формата на изпълнимите файлове.</a:t>
            </a:r>
          </a:p>
          <a:p>
            <a:r>
              <a:rPr lang="bg-BG" dirty="0"/>
              <a:t>Определя интерфейсите между приложенията и устройствата.</a:t>
            </a:r>
          </a:p>
          <a:p>
            <a:r>
              <a:rPr lang="bg-BG" dirty="0"/>
              <a:t>Може да работи върху една или повече </a:t>
            </a:r>
            <a:r>
              <a:rPr lang="bg-BG" dirty="0" err="1"/>
              <a:t>процесорни</a:t>
            </a:r>
            <a:r>
              <a:rPr lang="bg-BG" dirty="0"/>
              <a:t> архитектури.</a:t>
            </a:r>
          </a:p>
          <a:p>
            <a:r>
              <a:rPr lang="bg-BG" dirty="0"/>
              <a:t>Най-известни са </a:t>
            </a:r>
            <a:r>
              <a:rPr lang="en-GB" dirty="0"/>
              <a:t>Mac OS, Linux,</a:t>
            </a:r>
            <a:r>
              <a:rPr lang="bg-BG" dirty="0"/>
              <a:t> </a:t>
            </a:r>
            <a:r>
              <a:rPr lang="en-GB" dirty="0"/>
              <a:t>BSD, Windows</a:t>
            </a:r>
            <a:r>
              <a:rPr lang="bg-BG" dirty="0"/>
              <a:t>.</a:t>
            </a:r>
            <a:endParaRPr lang="en-GB" dirty="0"/>
          </a:p>
          <a:p>
            <a:r>
              <a:rPr lang="bg-BG" dirty="0"/>
              <a:t>Системният софтуер разширява възможностите на операционната система.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8F82CAF9-144D-419D-AED5-689DB059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821" y="156914"/>
            <a:ext cx="3429000" cy="2600325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83B63324-73AB-48F5-B1F0-41FFE5F8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364" y="2994001"/>
            <a:ext cx="3515636" cy="38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9DA0E83-DA81-4DA9-90CD-CBEF73FB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Файлове с данни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9762E99-7FAE-47EE-AF35-EA4586532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Какво описва форматът на данните?</a:t>
            </a:r>
          </a:p>
          <a:p>
            <a:r>
              <a:rPr lang="bg-BG" dirty="0"/>
              <a:t>Какъв е форматът на текстовите файлове?</a:t>
            </a:r>
          </a:p>
          <a:p>
            <a:r>
              <a:rPr lang="bg-BG" dirty="0"/>
              <a:t>Какво е </a:t>
            </a:r>
            <a:r>
              <a:rPr lang="en-GB" dirty="0"/>
              <a:t>ASCII?</a:t>
            </a:r>
          </a:p>
          <a:p>
            <a:r>
              <a:rPr lang="bg-BG" dirty="0"/>
              <a:t>Какво определя кодовата таблица?</a:t>
            </a:r>
          </a:p>
          <a:p>
            <a:endParaRPr lang="en-GB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70541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60B7C9-CAB4-4766-B72F-B872462D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Файлове с данни	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702E218-3A99-433C-B923-30B2015DE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858" y="1844703"/>
            <a:ext cx="7079642" cy="4768823"/>
          </a:xfrm>
        </p:spPr>
        <p:txBody>
          <a:bodyPr>
            <a:normAutofit/>
          </a:bodyPr>
          <a:lstStyle/>
          <a:p>
            <a:r>
              <a:rPr lang="bg-BG" dirty="0"/>
              <a:t>Всеки тип файл си има специфичен формат на данните, който описва значението на всеки байт от файла.</a:t>
            </a:r>
          </a:p>
          <a:p>
            <a:r>
              <a:rPr lang="bg-BG" dirty="0"/>
              <a:t>Най-прости</a:t>
            </a:r>
            <a:r>
              <a:rPr lang="en-US" dirty="0"/>
              <a:t> </a:t>
            </a:r>
            <a:r>
              <a:rPr lang="bg-BG" dirty="0"/>
              <a:t>са текстовите файлове. Те представляват поредица от символи, всеки записан в един байт от файла с помощта на някакъв код. Най-често се използва </a:t>
            </a:r>
            <a:r>
              <a:rPr lang="en-US" dirty="0"/>
              <a:t>ASCII.</a:t>
            </a:r>
            <a:endParaRPr lang="bg-BG" dirty="0"/>
          </a:p>
          <a:p>
            <a:r>
              <a:rPr lang="bg-BG" dirty="0"/>
              <a:t>В </a:t>
            </a:r>
            <a:r>
              <a:rPr lang="en-US" dirty="0"/>
              <a:t>ASCII</a:t>
            </a:r>
            <a:r>
              <a:rPr lang="bg-BG" dirty="0"/>
              <a:t> първите 32 символа са управляващи за терминали и принтери, до 127 са с дефинирани с графични символи. От 128 до 255 не са дефинирани, а се интерпретират според кодова таблица.</a:t>
            </a:r>
          </a:p>
          <a:p>
            <a:r>
              <a:rPr lang="bg-BG" dirty="0"/>
              <a:t>Кодовите таблици се указват с номера и задават специфични символи за даден език-например в </a:t>
            </a:r>
            <a:r>
              <a:rPr lang="en-GB" dirty="0"/>
              <a:t>Windows</a:t>
            </a:r>
            <a:r>
              <a:rPr lang="bg-BG" dirty="0"/>
              <a:t> </a:t>
            </a:r>
            <a:r>
              <a:rPr lang="en-US" dirty="0"/>
              <a:t>1251 </a:t>
            </a:r>
            <a:r>
              <a:rPr lang="bg-BG" dirty="0"/>
              <a:t>е кирилица.</a:t>
            </a:r>
          </a:p>
          <a:p>
            <a:endParaRPr lang="bg-BG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24D361CD-AA35-4A28-99C6-005AB08D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99" y="1819082"/>
            <a:ext cx="4762500" cy="1685925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E34D4827-D6BB-4D6A-900C-6E7C204B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256" y="4267084"/>
            <a:ext cx="4477743" cy="20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7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4728441-12D3-4182-B2F8-11C4935ED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Сорс файлове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EFAA980-4905-4283-BB7C-10581079C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Какъв е формата?</a:t>
            </a:r>
          </a:p>
          <a:p>
            <a:r>
              <a:rPr lang="bg-BG" dirty="0"/>
              <a:t>Какво се съдържа?</a:t>
            </a:r>
          </a:p>
          <a:p>
            <a:r>
              <a:rPr lang="bg-BG" dirty="0"/>
              <a:t>Какво е компилатор и какво прави?</a:t>
            </a:r>
          </a:p>
          <a:p>
            <a:r>
              <a:rPr lang="bg-BG" dirty="0"/>
              <a:t>Кои са разширенията на сорс файлове, съдържащи </a:t>
            </a:r>
            <a:r>
              <a:rPr lang="en-GB" dirty="0"/>
              <a:t>C </a:t>
            </a:r>
            <a:r>
              <a:rPr lang="bg-BG" dirty="0"/>
              <a:t>програми?</a:t>
            </a:r>
          </a:p>
        </p:txBody>
      </p:sp>
    </p:spTree>
    <p:extLst>
      <p:ext uri="{BB962C8B-B14F-4D97-AF65-F5344CB8AC3E}">
        <p14:creationId xmlns:p14="http://schemas.microsoft.com/office/powerpoint/2010/main" val="4179644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0A113E2-3C1B-4E3D-A91B-56FB9AF5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Сорс файлове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522EF33-A354-4070-B658-1063924D0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9186"/>
            <a:ext cx="8596668" cy="5266413"/>
          </a:xfrm>
        </p:spPr>
        <p:txBody>
          <a:bodyPr/>
          <a:lstStyle/>
          <a:p>
            <a:r>
              <a:rPr lang="bg-BG" dirty="0"/>
              <a:t>Това са текстови файлове в </a:t>
            </a:r>
            <a:r>
              <a:rPr lang="en-US" dirty="0"/>
              <a:t>ASCII </a:t>
            </a:r>
            <a:r>
              <a:rPr lang="bg-BG" dirty="0"/>
              <a:t>код, в които е записан текст по правилата </a:t>
            </a:r>
            <a:r>
              <a:rPr lang="en-GB" dirty="0"/>
              <a:t>(</a:t>
            </a:r>
            <a:r>
              <a:rPr lang="bg-BG" dirty="0"/>
              <a:t>синтаксиса</a:t>
            </a:r>
            <a:r>
              <a:rPr lang="en-GB" dirty="0"/>
              <a:t>) </a:t>
            </a:r>
            <a:r>
              <a:rPr lang="bg-BG" dirty="0"/>
              <a:t>на определен програмен език. </a:t>
            </a:r>
          </a:p>
          <a:p>
            <a:r>
              <a:rPr lang="bg-BG" dirty="0"/>
              <a:t>Изходен файл се превръща в изпълним файл с инструкции за процесора чрез инструмент, наречен компилатор. </a:t>
            </a:r>
          </a:p>
          <a:p>
            <a:r>
              <a:rPr lang="bg-BG" dirty="0"/>
              <a:t>Разширени</a:t>
            </a:r>
            <a:r>
              <a:rPr lang="en-US" dirty="0"/>
              <a:t>e</a:t>
            </a:r>
            <a:r>
              <a:rPr lang="bg-BG" dirty="0"/>
              <a:t>то на файла указва програмния език</a:t>
            </a:r>
            <a:r>
              <a:rPr lang="en-GB" dirty="0"/>
              <a:t>, </a:t>
            </a:r>
            <a:r>
              <a:rPr lang="bg-BG" dirty="0"/>
              <a:t>например .</a:t>
            </a:r>
            <a:r>
              <a:rPr lang="en-US" dirty="0"/>
              <a:t>c, .h </a:t>
            </a:r>
            <a:r>
              <a:rPr lang="bg-BG" dirty="0"/>
              <a:t>са разширения за </a:t>
            </a:r>
            <a:r>
              <a:rPr lang="en-US" dirty="0"/>
              <a:t>C, .</a:t>
            </a:r>
            <a:r>
              <a:rPr lang="en-US" dirty="0" err="1"/>
              <a:t>cpp</a:t>
            </a:r>
            <a:r>
              <a:rPr lang="en-US" dirty="0"/>
              <a:t> </a:t>
            </a:r>
            <a:r>
              <a:rPr lang="bg-BG" dirty="0"/>
              <a:t>и .</a:t>
            </a:r>
            <a:r>
              <a:rPr lang="en-US" dirty="0" err="1"/>
              <a:t>hpp</a:t>
            </a:r>
            <a:r>
              <a:rPr lang="en-GB" dirty="0"/>
              <a:t> </a:t>
            </a:r>
            <a:r>
              <a:rPr lang="bg-BG" dirty="0"/>
              <a:t>са за </a:t>
            </a:r>
            <a:r>
              <a:rPr lang="en-US" dirty="0"/>
              <a:t>C++.</a:t>
            </a:r>
            <a:endParaRPr lang="bg-BG" dirty="0"/>
          </a:p>
          <a:p>
            <a:r>
              <a:rPr lang="bg-BG" dirty="0"/>
              <a:t>Пример за най-простата програма на </a:t>
            </a:r>
            <a:r>
              <a:rPr lang="en-GB" dirty="0"/>
              <a:t>C</a:t>
            </a:r>
            <a:endParaRPr lang="en-US" dirty="0"/>
          </a:p>
          <a:p>
            <a:endParaRPr lang="bg-BG" dirty="0"/>
          </a:p>
        </p:txBody>
      </p:sp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330ACF28-247A-4546-8B31-96E17543303D}"/>
              </a:ext>
            </a:extLst>
          </p:cNvPr>
          <p:cNvSpPr/>
          <p:nvPr/>
        </p:nvSpPr>
        <p:spPr>
          <a:xfrm>
            <a:off x="1094069" y="4441724"/>
            <a:ext cx="3244470" cy="1632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#include &lt;</a:t>
            </a:r>
            <a:r>
              <a:rPr lang="en-US" sz="1600" dirty="0" err="1">
                <a:latin typeface="Consolas" panose="020B0609020204030204" pitchFamily="49" charset="0"/>
              </a:rPr>
              <a:t>stdio.h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bg-BG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printf</a:t>
            </a:r>
            <a:r>
              <a:rPr lang="en-US" sz="1600" dirty="0">
                <a:latin typeface="Consolas" panose="020B0609020204030204" pitchFamily="49" charset="0"/>
              </a:rPr>
              <a:t>("Hello, World!");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return 0;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bg-BG" sz="1600" dirty="0">
              <a:latin typeface="Consolas" panose="020B0609020204030204" pitchFamily="49" charset="0"/>
            </a:endParaRP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5C254B9E-5841-4A9E-A494-D47D89F91AF1}"/>
              </a:ext>
            </a:extLst>
          </p:cNvPr>
          <p:cNvSpPr txBox="1"/>
          <p:nvPr/>
        </p:nvSpPr>
        <p:spPr>
          <a:xfrm>
            <a:off x="1308071" y="4072392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hello.c</a:t>
            </a:r>
            <a:endParaRPr lang="bg-BG" dirty="0"/>
          </a:p>
        </p:txBody>
      </p:sp>
      <p:sp>
        <p:nvSpPr>
          <p:cNvPr id="12" name="Стрелка надясно 11">
            <a:extLst>
              <a:ext uri="{FF2B5EF4-FFF2-40B4-BE49-F238E27FC236}">
                <a16:creationId xmlns:a16="http://schemas.microsoft.com/office/drawing/2014/main" id="{F2A1AF69-D889-4733-B9B5-AC18F03516BB}"/>
              </a:ext>
            </a:extLst>
          </p:cNvPr>
          <p:cNvSpPr/>
          <p:nvPr/>
        </p:nvSpPr>
        <p:spPr>
          <a:xfrm>
            <a:off x="4338538" y="4878273"/>
            <a:ext cx="2198449" cy="759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gcc.exe</a:t>
            </a:r>
            <a:endParaRPr lang="bg-BG" dirty="0"/>
          </a:p>
        </p:txBody>
      </p:sp>
      <p:sp>
        <p:nvSpPr>
          <p:cNvPr id="13" name="Правоъгълник 12">
            <a:extLst>
              <a:ext uri="{FF2B5EF4-FFF2-40B4-BE49-F238E27FC236}">
                <a16:creationId xmlns:a16="http://schemas.microsoft.com/office/drawing/2014/main" id="{B51276F9-0057-4AE3-BB7B-B773519086FC}"/>
              </a:ext>
            </a:extLst>
          </p:cNvPr>
          <p:cNvSpPr/>
          <p:nvPr/>
        </p:nvSpPr>
        <p:spPr>
          <a:xfrm>
            <a:off x="6536987" y="4441724"/>
            <a:ext cx="3244470" cy="1632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bg-BG" sz="1600" dirty="0">
              <a:latin typeface="Consolas" panose="020B0609020204030204" pitchFamily="49" charset="0"/>
            </a:endParaRPr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77173CE3-0F24-46A2-839A-533C3C2B470F}"/>
              </a:ext>
            </a:extLst>
          </p:cNvPr>
          <p:cNvSpPr txBox="1"/>
          <p:nvPr/>
        </p:nvSpPr>
        <p:spPr>
          <a:xfrm>
            <a:off x="6827196" y="4073570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hello.exe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64494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A65A4DB-C39B-4426-B4C6-03988E4EE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Инструменти за създаване на програми (програмиране)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2BA6609-F8AC-4886-A732-AEFBB2954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Каква е функцията на сорс контрол системата?</a:t>
            </a:r>
          </a:p>
          <a:p>
            <a:r>
              <a:rPr lang="bg-BG" dirty="0"/>
              <a:t>Какви са функциите на редактор за програмен език?</a:t>
            </a:r>
          </a:p>
          <a:p>
            <a:r>
              <a:rPr lang="bg-BG" dirty="0"/>
              <a:t>Какви съобщения извежда компилаторът?</a:t>
            </a:r>
          </a:p>
          <a:p>
            <a:r>
              <a:rPr lang="bg-BG" dirty="0"/>
              <a:t>Какви възможности предоставя </a:t>
            </a:r>
            <a:r>
              <a:rPr lang="bg-BG" dirty="0" err="1"/>
              <a:t>дебъгера</a:t>
            </a:r>
            <a:r>
              <a:rPr lang="bg-BG" dirty="0"/>
              <a:t>?</a:t>
            </a:r>
          </a:p>
          <a:p>
            <a:r>
              <a:rPr lang="bg-BG" dirty="0"/>
              <a:t>Какво е среда за разработка?</a:t>
            </a:r>
          </a:p>
          <a:p>
            <a:endParaRPr lang="bg-BG" dirty="0"/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50917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AE8B017-4E90-4D18-A184-46091CBF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Инструменти за създаване на програми (програмиране)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3A02656-DCB8-4714-A004-8986C25C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782854" cy="3880773"/>
          </a:xfrm>
        </p:spPr>
        <p:txBody>
          <a:bodyPr>
            <a:normAutofit fontScale="92500" lnSpcReduction="10000"/>
          </a:bodyPr>
          <a:lstStyle/>
          <a:p>
            <a:r>
              <a:rPr lang="bg-BG" dirty="0"/>
              <a:t>Сорс контрол система – поддържа пълната история на модификациите върху всички сорс файлове</a:t>
            </a:r>
          </a:p>
          <a:p>
            <a:r>
              <a:rPr lang="bg-BG" dirty="0"/>
              <a:t>Текстов редактор – редактира сорс файлове. Обикновено има помощни функции като синтактично оцветяване на различните синтактични елементи, автоматична промяна на сорса: </a:t>
            </a:r>
            <a:r>
              <a:rPr lang="bg-BG" dirty="0" err="1"/>
              <a:t>рефакторинг</a:t>
            </a:r>
            <a:r>
              <a:rPr lang="bg-BG" dirty="0"/>
              <a:t>, автоматично подравняване и др.</a:t>
            </a:r>
          </a:p>
          <a:p>
            <a:r>
              <a:rPr lang="bg-BG" dirty="0"/>
              <a:t>Компилатор – преобразува сорс файла в изпълним като съобщава за грешки, които му пречат или предупреждава за потенциални проблеми в сорса.</a:t>
            </a:r>
          </a:p>
          <a:p>
            <a:r>
              <a:rPr lang="bg-BG" dirty="0" err="1"/>
              <a:t>Дебъгер</a:t>
            </a:r>
            <a:r>
              <a:rPr lang="bg-BG" dirty="0"/>
              <a:t> – позволява </a:t>
            </a:r>
            <a:r>
              <a:rPr lang="bg-BG" dirty="0" err="1"/>
              <a:t>постъпково</a:t>
            </a:r>
            <a:r>
              <a:rPr lang="bg-BG" dirty="0"/>
              <a:t> изпълнение на програмата с наблюдаване на състоянието на паметта на всяка стъпка, изпълнение до точка на прекъсване и много други.</a:t>
            </a:r>
          </a:p>
          <a:p>
            <a:r>
              <a:rPr lang="bg-BG" dirty="0"/>
              <a:t>Среда за разработка – обединява всичко по-горе в един потребителски интерфейс.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0D563773-3F5F-45DC-A8FE-6D560C951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528" y="142435"/>
            <a:ext cx="1636557" cy="4016384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8B3E847F-B26D-4080-B172-E0AB20552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133" y="4444779"/>
            <a:ext cx="3583123" cy="227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04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E754722-0954-4779-9981-6EB2163E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Информация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E5A573A-5F5C-4D54-966D-63F9F95BA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Идва от </a:t>
            </a:r>
            <a:r>
              <a:rPr lang="en-GB" dirty="0"/>
              <a:t>In-form</a:t>
            </a:r>
            <a:r>
              <a:rPr lang="bg-BG" dirty="0"/>
              <a:t>, описва формата на нещо. Например снимка описва сниманата сцена, буква - звук от речта, нота - тон и т.н. </a:t>
            </a:r>
          </a:p>
          <a:p>
            <a:r>
              <a:rPr lang="bg-BG" dirty="0"/>
              <a:t>Най-малката самостоятелна единица информация се нарича бит.</a:t>
            </a:r>
            <a:r>
              <a:rPr lang="en-GB" dirty="0"/>
              <a:t> </a:t>
            </a:r>
            <a:r>
              <a:rPr lang="bg-BG" dirty="0"/>
              <a:t>Тя описва едно от две състояния: ези или тура, тъмно или светло, да или не и т.н.</a:t>
            </a:r>
          </a:p>
          <a:p>
            <a:r>
              <a:rPr lang="en-GB" dirty="0"/>
              <a:t>Bit</a:t>
            </a:r>
            <a:r>
              <a:rPr lang="bg-BG" dirty="0"/>
              <a:t> е съкратено от </a:t>
            </a:r>
            <a:r>
              <a:rPr lang="en-GB" b="1" dirty="0" err="1"/>
              <a:t>BI</a:t>
            </a:r>
            <a:r>
              <a:rPr lang="en-GB" dirty="0" err="1"/>
              <a:t>nary</a:t>
            </a:r>
            <a:r>
              <a:rPr lang="en-GB" dirty="0"/>
              <a:t> </a:t>
            </a:r>
            <a:r>
              <a:rPr lang="en-GB" dirty="0" err="1"/>
              <a:t>digi</a:t>
            </a:r>
            <a:r>
              <a:rPr lang="en-GB" b="1" dirty="0" err="1"/>
              <a:t>T</a:t>
            </a:r>
            <a:r>
              <a:rPr lang="en-GB" dirty="0"/>
              <a:t>.</a:t>
            </a:r>
            <a:r>
              <a:rPr lang="bg-BG" dirty="0"/>
              <a:t> Двоичната цифра може да бъде 0 или 1, както десетичната може да бъде от 0,1 до 9. </a:t>
            </a:r>
          </a:p>
          <a:p>
            <a:r>
              <a:rPr lang="bg-BG" dirty="0"/>
              <a:t>Поредица от двоични цифри образува двоично число по аналогия с десетичните - например двоичното 101 е десетичното число 5.</a:t>
            </a:r>
          </a:p>
          <a:p>
            <a:r>
              <a:rPr lang="bg-BG" dirty="0"/>
              <a:t>Битът се използва за измерване на количество информация, означава се с </a:t>
            </a:r>
            <a:r>
              <a:rPr lang="en-GB" dirty="0"/>
              <a:t>b, </a:t>
            </a:r>
            <a:r>
              <a:rPr lang="bg-BG" dirty="0"/>
              <a:t>например</a:t>
            </a:r>
            <a:r>
              <a:rPr lang="en-GB" dirty="0"/>
              <a:t>: </a:t>
            </a:r>
            <a:r>
              <a:rPr lang="bg-BG" dirty="0"/>
              <a:t>скоростта на интернет връзката е </a:t>
            </a:r>
            <a:r>
              <a:rPr lang="en-GB" dirty="0"/>
              <a:t>2</a:t>
            </a:r>
            <a:r>
              <a:rPr lang="bg-BG" dirty="0"/>
              <a:t>0</a:t>
            </a:r>
            <a:r>
              <a:rPr lang="en-GB" dirty="0"/>
              <a:t>Mb</a:t>
            </a:r>
            <a:r>
              <a:rPr lang="bg-BG" dirty="0"/>
              <a:t>/</a:t>
            </a:r>
            <a:r>
              <a:rPr lang="en-GB" dirty="0"/>
              <a:t>s</a:t>
            </a:r>
            <a:r>
              <a:rPr lang="bg-BG" dirty="0"/>
              <a:t>.</a:t>
            </a:r>
          </a:p>
          <a:p>
            <a:r>
              <a:rPr lang="bg-BG" dirty="0"/>
              <a:t>Значението, присвоено на дадени битове се нарича код. Например ези-1, тура-0. Да-1 и Не-0. Включено-1 изключено -0. Има много кодове: </a:t>
            </a:r>
            <a:r>
              <a:rPr lang="en-GB" dirty="0"/>
              <a:t>ASCII </a:t>
            </a:r>
            <a:r>
              <a:rPr lang="bg-BG" dirty="0"/>
              <a:t>за текст</a:t>
            </a:r>
            <a:r>
              <a:rPr lang="en-GB" dirty="0"/>
              <a:t>, RGB</a:t>
            </a:r>
            <a:r>
              <a:rPr lang="bg-BG" dirty="0"/>
              <a:t> за цвят</a:t>
            </a:r>
            <a:r>
              <a:rPr lang="en-GB" dirty="0"/>
              <a:t>, BCD </a:t>
            </a:r>
            <a:r>
              <a:rPr lang="bg-BG" dirty="0"/>
              <a:t>за десетични числа и </a:t>
            </a:r>
            <a:r>
              <a:rPr lang="bg-BG" dirty="0" err="1"/>
              <a:t>т.н</a:t>
            </a:r>
            <a:r>
              <a:rPr lang="en-GB" dirty="0"/>
              <a:t>.</a:t>
            </a:r>
            <a:endParaRPr lang="bg-BG" dirty="0"/>
          </a:p>
          <a:p>
            <a:endParaRPr lang="bg-BG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F34796AA-A466-4B1D-8B32-23C20F429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835" y="146475"/>
            <a:ext cx="3025900" cy="201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74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67A40AE-F5A2-478C-8F78-45357A423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Изпълнение на програми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CB1732F-007B-4A61-B6B8-5ECFBEE5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 се нарича адресът на първата инструкция от програма?</a:t>
            </a:r>
          </a:p>
          <a:p>
            <a:r>
              <a:rPr lang="bg-BG" dirty="0"/>
              <a:t>Какво е процес?</a:t>
            </a:r>
          </a:p>
          <a:p>
            <a:r>
              <a:rPr lang="bg-BG" dirty="0"/>
              <a:t>Как са изолирани процесите?</a:t>
            </a:r>
          </a:p>
          <a:p>
            <a:r>
              <a:rPr lang="bg-BG" dirty="0"/>
              <a:t>Какво е предимството на виртуалната памет?</a:t>
            </a:r>
          </a:p>
          <a:p>
            <a:r>
              <a:rPr lang="bg-BG" dirty="0"/>
              <a:t>Кой компонент дава възможност един процесор да се споделя между много процеси?</a:t>
            </a:r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12216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AC1D394-AEE9-4BD6-BD8C-EF16C1A6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Изпълнение на програми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1ED1447-5FCC-45E4-9B90-D39F1DF26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0017"/>
            <a:ext cx="7210360" cy="4411346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Изпълнението на програма започва от специално указан адрес на първата й инструкция, наричан входна точка.</a:t>
            </a:r>
            <a:endParaRPr lang="en-GB" dirty="0"/>
          </a:p>
          <a:p>
            <a:r>
              <a:rPr lang="bg-BG" dirty="0"/>
              <a:t>Програма по време на нейното изпълнение се нарича процес.</a:t>
            </a:r>
          </a:p>
          <a:p>
            <a:r>
              <a:rPr lang="bg-BG" dirty="0"/>
              <a:t>Една програма може да бъде стартирана много пъти в отделни процеси.</a:t>
            </a:r>
          </a:p>
          <a:p>
            <a:r>
              <a:rPr lang="bg-BG" dirty="0"/>
              <a:t>Ядрото споделя малко на брой процесори между голям брой процеси така, че те да се изпълняват едновременно и независимо.</a:t>
            </a:r>
          </a:p>
          <a:p>
            <a:r>
              <a:rPr lang="bg-BG" dirty="0"/>
              <a:t>Всеки процес работи в собствена памет, в която е напълно изолиран от останалите процеси. За целта в процесорите има специални режими и инструкции.</a:t>
            </a:r>
          </a:p>
          <a:p>
            <a:r>
              <a:rPr lang="bg-BG" dirty="0"/>
              <a:t>Процесите работят с виртуална памет, която може да е много по-голяма от наличната </a:t>
            </a:r>
            <a:r>
              <a:rPr lang="en-GB" dirty="0"/>
              <a:t>RAM</a:t>
            </a:r>
            <a:r>
              <a:rPr lang="bg-BG" dirty="0"/>
              <a:t>. Това се постига чрез използване на файлове за съхранение на части от </a:t>
            </a:r>
            <a:r>
              <a:rPr lang="en-GB" dirty="0"/>
              <a:t>RAM</a:t>
            </a:r>
            <a:r>
              <a:rPr lang="bg-BG" dirty="0"/>
              <a:t> паметта.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85BE7617-80D2-417F-929E-E75F54632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26" y="1198438"/>
            <a:ext cx="3729060" cy="1810289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DDD2BB1E-8A42-46B1-AB54-ADE24519E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165" y="3304306"/>
            <a:ext cx="2974521" cy="35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40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FD8E497-8410-4578-B5B9-A0AEDB3A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Клавиатура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DCA3D43-8E68-46EB-977B-E11126B16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Какви типове клавиши има?</a:t>
            </a:r>
          </a:p>
          <a:p>
            <a:r>
              <a:rPr lang="bg-BG" dirty="0"/>
              <a:t>Кои променят значението на други?</a:t>
            </a:r>
          </a:p>
          <a:p>
            <a:r>
              <a:rPr lang="bg-BG" dirty="0"/>
              <a:t>Кои зависят от езика на въвеждане?</a:t>
            </a:r>
          </a:p>
          <a:p>
            <a:r>
              <a:rPr lang="bg-BG" dirty="0"/>
              <a:t>Какъв е типа на </a:t>
            </a:r>
            <a:r>
              <a:rPr lang="en-GB" dirty="0"/>
              <a:t>[Tab]?</a:t>
            </a:r>
          </a:p>
        </p:txBody>
      </p:sp>
    </p:spTree>
    <p:extLst>
      <p:ext uri="{BB962C8B-B14F-4D97-AF65-F5344CB8AC3E}">
        <p14:creationId xmlns:p14="http://schemas.microsoft.com/office/powerpoint/2010/main" val="3222937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CBE3913-0834-4A78-B56D-C2D95134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Клавиатура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AF53ED3-B48F-4E92-BC3F-AE5A6E65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369229"/>
            <a:ext cx="11024052" cy="3227165"/>
          </a:xfrm>
        </p:spPr>
        <p:txBody>
          <a:bodyPr>
            <a:normAutofit fontScale="92500" lnSpcReduction="10000"/>
          </a:bodyPr>
          <a:lstStyle/>
          <a:p>
            <a:r>
              <a:rPr lang="bg-BG" dirty="0"/>
              <a:t>Клавиатурата</a:t>
            </a:r>
            <a:r>
              <a:rPr lang="en-GB" dirty="0"/>
              <a:t> </a:t>
            </a:r>
            <a:r>
              <a:rPr lang="bg-BG" dirty="0"/>
              <a:t>се състои от няколко типа клавиши: </a:t>
            </a:r>
          </a:p>
          <a:p>
            <a:r>
              <a:rPr lang="bg-BG" dirty="0"/>
              <a:t>Символни: за въвеждане на букви, препинателни знаци и специални символи. Зависят от езика</a:t>
            </a:r>
            <a:r>
              <a:rPr lang="en-US" dirty="0"/>
              <a:t>.</a:t>
            </a:r>
            <a:endParaRPr lang="bg-BG" dirty="0"/>
          </a:p>
          <a:p>
            <a:r>
              <a:rPr lang="bg-BG" dirty="0"/>
              <a:t>Модификатори: променят значението на останалите клавиши, напр. </a:t>
            </a:r>
            <a:r>
              <a:rPr lang="en-GB" dirty="0"/>
              <a:t>[Ctrl]-</a:t>
            </a:r>
            <a:r>
              <a:rPr lang="bg-BG" dirty="0"/>
              <a:t>буква</a:t>
            </a:r>
            <a:r>
              <a:rPr lang="en-GB" dirty="0"/>
              <a:t> </a:t>
            </a:r>
            <a:r>
              <a:rPr lang="bg-BG" dirty="0"/>
              <a:t>генерира </a:t>
            </a:r>
            <a:r>
              <a:rPr lang="en-GB" dirty="0"/>
              <a:t>ASCII </a:t>
            </a:r>
            <a:r>
              <a:rPr lang="bg-BG" dirty="0"/>
              <a:t>код </a:t>
            </a:r>
            <a:r>
              <a:rPr lang="en-US" dirty="0"/>
              <a:t>A</a:t>
            </a:r>
            <a:r>
              <a:rPr lang="bg-BG" dirty="0"/>
              <a:t>-0 до </a:t>
            </a:r>
            <a:r>
              <a:rPr lang="en-GB" dirty="0"/>
              <a:t>Z-26</a:t>
            </a:r>
            <a:r>
              <a:rPr lang="bg-BG" dirty="0"/>
              <a:t> в терминал</a:t>
            </a:r>
            <a:r>
              <a:rPr lang="en-GB" dirty="0"/>
              <a:t>.</a:t>
            </a:r>
            <a:endParaRPr lang="bg-BG" dirty="0"/>
          </a:p>
          <a:p>
            <a:r>
              <a:rPr lang="bg-BG" dirty="0"/>
              <a:t>Числови: за въвеждане на числа и операции с тях</a:t>
            </a:r>
          </a:p>
          <a:p>
            <a:r>
              <a:rPr lang="bg-BG" dirty="0"/>
              <a:t>за въвеждане и редактиране на текст</a:t>
            </a:r>
          </a:p>
          <a:p>
            <a:r>
              <a:rPr lang="bg-BG" dirty="0"/>
              <a:t>Функционални: променят си значението в зависимост от приложението, но </a:t>
            </a:r>
            <a:r>
              <a:rPr lang="en-US" dirty="0"/>
              <a:t>F1</a:t>
            </a:r>
            <a:r>
              <a:rPr lang="bg-BG" dirty="0"/>
              <a:t> е помощ</a:t>
            </a:r>
          </a:p>
          <a:p>
            <a:r>
              <a:rPr lang="bg-BG" dirty="0"/>
              <a:t>Навигационни – управляват позицията на курсора</a:t>
            </a:r>
          </a:p>
          <a:p>
            <a:r>
              <a:rPr lang="bg-BG" dirty="0"/>
              <a:t>системни</a:t>
            </a:r>
            <a:endParaRPr lang="en-GB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B33B76F5-2A1C-42FF-86FE-BDF76DC2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346" y="63568"/>
            <a:ext cx="6915354" cy="322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92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A63285D-80E6-4DE2-9880-DA70AA6F8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Графичен потребителски интерфейс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E0C2681-83BA-41C3-A933-FF8E61C3E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За какво служи?</a:t>
            </a:r>
          </a:p>
          <a:p>
            <a:r>
              <a:rPr lang="bg-BG" dirty="0"/>
              <a:t>Какво прави системата за управление на прозорците?</a:t>
            </a:r>
          </a:p>
          <a:p>
            <a:r>
              <a:rPr lang="bg-BG" dirty="0"/>
              <a:t>Какво е диалогово поле? </a:t>
            </a:r>
          </a:p>
          <a:p>
            <a:r>
              <a:rPr lang="bg-BG" dirty="0"/>
              <a:t>Примери за стандартни диалогови полета?</a:t>
            </a:r>
          </a:p>
          <a:p>
            <a:r>
              <a:rPr lang="bg-BG" dirty="0"/>
              <a:t>Какво е фокус?</a:t>
            </a:r>
          </a:p>
          <a:p>
            <a:r>
              <a:rPr lang="bg-BG" dirty="0"/>
              <a:t>Как се променя фокусът?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488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0ED93F1-4023-4F2D-85D2-A75E6D1A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Графичен потребителски интерфейс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C5DDCA2-DCE1-451F-A5F5-864633A0F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8275"/>
            <a:ext cx="8596668" cy="4637978"/>
          </a:xfrm>
        </p:spPr>
        <p:txBody>
          <a:bodyPr>
            <a:normAutofit/>
          </a:bodyPr>
          <a:lstStyle/>
          <a:p>
            <a:r>
              <a:rPr lang="bg-BG" dirty="0"/>
              <a:t>ГПИ служи за визуализация на информацията</a:t>
            </a:r>
            <a:r>
              <a:rPr lang="en-GB" dirty="0"/>
              <a:t> </a:t>
            </a:r>
            <a:r>
              <a:rPr lang="bg-BG" dirty="0"/>
              <a:t>в графична форма и предоставя възможности за въвеждане на информация от потребителя</a:t>
            </a:r>
          </a:p>
          <a:p>
            <a:r>
              <a:rPr lang="bg-BG" dirty="0"/>
              <a:t>Системата за управление на прозорците</a:t>
            </a:r>
            <a:r>
              <a:rPr lang="en-GB" dirty="0"/>
              <a:t> </a:t>
            </a:r>
            <a:r>
              <a:rPr lang="bg-BG" dirty="0"/>
              <a:t>на ОС създава виртуални дисплеи, в които приложенията могат да рисуват независимо в собствено виртуално пространство за рисуване</a:t>
            </a:r>
          </a:p>
          <a:p>
            <a:r>
              <a:rPr lang="bg-BG" dirty="0"/>
              <a:t>Диалогово поле е малка част от екрана, чрез която се показва и въвежда информация.</a:t>
            </a:r>
          </a:p>
          <a:p>
            <a:r>
              <a:rPr lang="bg-BG" dirty="0"/>
              <a:t>ОС предоставя библиотека с поддръжка на стандартни графични примитиви: икони, полета със статичен текст, полета за редактиране</a:t>
            </a:r>
            <a:r>
              <a:rPr lang="en-GB" dirty="0"/>
              <a:t>, </a:t>
            </a:r>
            <a:r>
              <a:rPr lang="bg-BG" dirty="0"/>
              <a:t>полета с падащ списък</a:t>
            </a:r>
            <a:r>
              <a:rPr lang="en-US" dirty="0"/>
              <a:t>, </a:t>
            </a:r>
            <a:r>
              <a:rPr lang="bg-BG" dirty="0"/>
              <a:t>комбинирани полета</a:t>
            </a:r>
            <a:r>
              <a:rPr lang="en-US" dirty="0"/>
              <a:t>, </a:t>
            </a:r>
            <a:r>
              <a:rPr lang="bg-BG" dirty="0"/>
              <a:t>табове, менюта, бутони, рамки и други.</a:t>
            </a:r>
          </a:p>
          <a:p>
            <a:r>
              <a:rPr lang="bg-BG" dirty="0"/>
              <a:t>Фокус се нарича избрания елемент от ГПИ (например </a:t>
            </a:r>
            <a:r>
              <a:rPr lang="bg-BG" dirty="0" err="1"/>
              <a:t>едит</a:t>
            </a:r>
            <a:r>
              <a:rPr lang="bg-BG" dirty="0"/>
              <a:t> поле)</a:t>
            </a:r>
            <a:r>
              <a:rPr lang="en-GB" dirty="0"/>
              <a:t>, </a:t>
            </a:r>
            <a:r>
              <a:rPr lang="bg-BG" dirty="0"/>
              <a:t>който получава съобщенията от клавиатурата</a:t>
            </a:r>
          </a:p>
          <a:p>
            <a:r>
              <a:rPr lang="bg-BG" dirty="0"/>
              <a:t>Той може да се променя с посочване или с клавишите </a:t>
            </a:r>
            <a:r>
              <a:rPr lang="en-GB" dirty="0"/>
              <a:t>[Tab]</a:t>
            </a:r>
            <a:r>
              <a:rPr lang="en-US" dirty="0"/>
              <a:t> </a:t>
            </a:r>
            <a:r>
              <a:rPr lang="bg-BG" dirty="0"/>
              <a:t>и стрелките</a:t>
            </a:r>
          </a:p>
        </p:txBody>
      </p:sp>
    </p:spTree>
    <p:extLst>
      <p:ext uri="{BB962C8B-B14F-4D97-AF65-F5344CB8AC3E}">
        <p14:creationId xmlns:p14="http://schemas.microsoft.com/office/powerpoint/2010/main" val="2611360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C66D165-C87A-48A0-8628-C80888488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Конзола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A3356FE-7717-4A84-A8A6-8FD57677B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Какво е конзола?</a:t>
            </a:r>
          </a:p>
          <a:p>
            <a:r>
              <a:rPr lang="bg-BG" dirty="0"/>
              <a:t>Какво е стандартен вход?</a:t>
            </a:r>
          </a:p>
          <a:p>
            <a:r>
              <a:rPr lang="bg-BG" dirty="0"/>
              <a:t>Какво е стандартен изход?</a:t>
            </a:r>
          </a:p>
          <a:p>
            <a:r>
              <a:rPr lang="bg-BG" dirty="0"/>
              <a:t>Какво са параметри на процесите?</a:t>
            </a:r>
          </a:p>
          <a:p>
            <a:r>
              <a:rPr lang="bg-BG" dirty="0"/>
              <a:t>Какво е </a:t>
            </a:r>
            <a:r>
              <a:rPr lang="bg-BG"/>
              <a:t>външна команда?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8238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85FA547-26E4-4C67-9226-FE44E612B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Конзола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0959EE6-C9D2-45DC-8B9A-D51E82DCA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3647"/>
            <a:ext cx="8596668" cy="4427715"/>
          </a:xfrm>
        </p:spPr>
        <p:txBody>
          <a:bodyPr>
            <a:normAutofit/>
          </a:bodyPr>
          <a:lstStyle/>
          <a:p>
            <a:r>
              <a:rPr lang="bg-BG" dirty="0"/>
              <a:t>Конзолата е метод за общуване с компютър, при който се пишат команди с параметри на клавиатурата, натиска се </a:t>
            </a:r>
            <a:r>
              <a:rPr lang="en-GB" dirty="0"/>
              <a:t>[Enter]</a:t>
            </a:r>
            <a:r>
              <a:rPr lang="en-US" dirty="0"/>
              <a:t> </a:t>
            </a:r>
            <a:r>
              <a:rPr lang="bg-BG" dirty="0"/>
              <a:t>след което командата се изпълнява и извежда редова информация към принтер или монитор в текстов режим.</a:t>
            </a:r>
          </a:p>
          <a:p>
            <a:r>
              <a:rPr lang="bg-BG" dirty="0"/>
              <a:t>Днес този метод вече </a:t>
            </a:r>
            <a:r>
              <a:rPr lang="bg-BG"/>
              <a:t>използва процес - терминал, </a:t>
            </a:r>
            <a:r>
              <a:rPr lang="bg-BG" dirty="0"/>
              <a:t>в чиито прозорец се извежда текстовата информация.</a:t>
            </a:r>
          </a:p>
          <a:p>
            <a:r>
              <a:rPr lang="bg-BG" dirty="0"/>
              <a:t>Командите са 2 вида: вътрешни (</a:t>
            </a:r>
            <a:r>
              <a:rPr lang="en-GB" dirty="0"/>
              <a:t>copy, </a:t>
            </a:r>
            <a:r>
              <a:rPr lang="en-GB" dirty="0" err="1"/>
              <a:t>mkdir</a:t>
            </a:r>
            <a:r>
              <a:rPr lang="bg-BG" dirty="0"/>
              <a:t>, </a:t>
            </a:r>
            <a:r>
              <a:rPr lang="en-GB" dirty="0" err="1"/>
              <a:t>dir</a:t>
            </a:r>
            <a:r>
              <a:rPr lang="en-US" dirty="0"/>
              <a:t>)</a:t>
            </a:r>
            <a:r>
              <a:rPr lang="bg-BG" dirty="0"/>
              <a:t> изпълнявани от командния интерпретатор</a:t>
            </a:r>
            <a:r>
              <a:rPr lang="en-US" dirty="0"/>
              <a:t> </a:t>
            </a:r>
            <a:r>
              <a:rPr lang="bg-BG" dirty="0"/>
              <a:t>и външни – имена на програми</a:t>
            </a:r>
            <a:r>
              <a:rPr lang="en-GB" dirty="0"/>
              <a:t> (tree, grep)</a:t>
            </a:r>
          </a:p>
          <a:p>
            <a:r>
              <a:rPr lang="bg-BG" dirty="0"/>
              <a:t>Програмите получават параметрите на командния ред – низове от символи и имат стандартен вход и стандартен изход – два потока от байтове, които те могат да четат и пишат за да общуват с потребителя.</a:t>
            </a:r>
          </a:p>
          <a:p>
            <a:r>
              <a:rPr lang="bg-BG" dirty="0"/>
              <a:t>Тези потоци могат да се пренасочват към други програми – филтри или към файл, </a:t>
            </a:r>
            <a:r>
              <a:rPr lang="bg-BG" dirty="0" err="1"/>
              <a:t>напр</a:t>
            </a:r>
            <a:r>
              <a:rPr lang="bg-BG" dirty="0"/>
              <a:t>: </a:t>
            </a:r>
            <a:r>
              <a:rPr lang="en-GB" dirty="0" err="1"/>
              <a:t>tree|grep</a:t>
            </a:r>
            <a:r>
              <a:rPr lang="en-GB" dirty="0"/>
              <a:t> exe</a:t>
            </a:r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231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7302B9B-9BE1-4D4C-A149-EC6E2F66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Калкулатор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6C3204D-8FEB-4E01-B8ED-20F45D5DE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Какво е калкулатор?</a:t>
            </a:r>
          </a:p>
          <a:p>
            <a:r>
              <a:rPr lang="bg-BG" dirty="0"/>
              <a:t>Какви са били първите калкулатори?</a:t>
            </a:r>
          </a:p>
          <a:p>
            <a:r>
              <a:rPr lang="bg-BG" dirty="0"/>
              <a:t>Какво е </a:t>
            </a:r>
            <a:r>
              <a:rPr lang="en-GB" dirty="0"/>
              <a:t>hard </a:t>
            </a:r>
            <a:r>
              <a:rPr lang="bg-BG" dirty="0"/>
              <a:t>в</a:t>
            </a:r>
            <a:r>
              <a:rPr lang="en-GB" dirty="0"/>
              <a:t> hardware?</a:t>
            </a:r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9720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4459D1A-348E-4335-B32E-8BB9570F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Калкулатор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48E2D72-0CE2-4299-B874-828271F23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Това е автоматична машина за смятане – предшественика на компютъра. </a:t>
            </a:r>
          </a:p>
          <a:p>
            <a:r>
              <a:rPr lang="bg-BG" dirty="0"/>
              <a:t>Първо са били механични:</a:t>
            </a:r>
          </a:p>
          <a:p>
            <a:endParaRPr lang="bg-BG" dirty="0"/>
          </a:p>
          <a:p>
            <a:endParaRPr lang="bg-BG" u="sng" dirty="0">
              <a:solidFill>
                <a:srgbClr val="1A0DAB"/>
              </a:solidFill>
              <a:latin typeface="arial" panose="020B0604020202020204" pitchFamily="34" charset="0"/>
              <a:hlinkClick r:id="rId2"/>
            </a:endParaRPr>
          </a:p>
          <a:p>
            <a:r>
              <a:rPr lang="bg-BG" dirty="0"/>
              <a:t>После стават електронни</a:t>
            </a:r>
          </a:p>
          <a:p>
            <a:endParaRPr lang="bg-BG" dirty="0"/>
          </a:p>
          <a:p>
            <a:endParaRPr lang="bg-BG" dirty="0"/>
          </a:p>
          <a:p>
            <a:r>
              <a:rPr lang="bg-BG" dirty="0"/>
              <a:t>Реда на операциите за всяка функция е твърдо (непроменимо) зададен</a:t>
            </a:r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8424F500-B12F-4558-A41D-7E0035673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243" y="3728203"/>
            <a:ext cx="1457739" cy="1080018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CA834572-4C92-4A69-AB3B-B84716549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732" y="2561251"/>
            <a:ext cx="1748873" cy="1166952"/>
          </a:xfrm>
          <a:prstGeom prst="rect">
            <a:avLst/>
          </a:prstGeom>
        </p:spPr>
      </p:pic>
      <p:grpSp>
        <p:nvGrpSpPr>
          <p:cNvPr id="15" name="Групиране 14">
            <a:extLst>
              <a:ext uri="{FF2B5EF4-FFF2-40B4-BE49-F238E27FC236}">
                <a16:creationId xmlns:a16="http://schemas.microsoft.com/office/drawing/2014/main" id="{6419A1A6-149C-4E2F-A37E-B51908900072}"/>
              </a:ext>
            </a:extLst>
          </p:cNvPr>
          <p:cNvGrpSpPr/>
          <p:nvPr/>
        </p:nvGrpSpPr>
        <p:grpSpPr>
          <a:xfrm>
            <a:off x="2194560" y="5637475"/>
            <a:ext cx="5406888" cy="858741"/>
            <a:chOff x="2194560" y="5637475"/>
            <a:chExt cx="5406888" cy="858741"/>
          </a:xfrm>
        </p:grpSpPr>
        <p:sp>
          <p:nvSpPr>
            <p:cNvPr id="12" name="Правоъгълник: със заоблени ъгли 11">
              <a:extLst>
                <a:ext uri="{FF2B5EF4-FFF2-40B4-BE49-F238E27FC236}">
                  <a16:creationId xmlns:a16="http://schemas.microsoft.com/office/drawing/2014/main" id="{DD0D3FAA-5C7D-4F4B-8789-E07C23C44824}"/>
                </a:ext>
              </a:extLst>
            </p:cNvPr>
            <p:cNvSpPr/>
            <p:nvPr/>
          </p:nvSpPr>
          <p:spPr>
            <a:xfrm>
              <a:off x="3935896" y="5637475"/>
              <a:ext cx="1948069" cy="8587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g-BG" dirty="0"/>
                <a:t>Хардуер</a:t>
              </a:r>
            </a:p>
          </p:txBody>
        </p:sp>
        <p:sp>
          <p:nvSpPr>
            <p:cNvPr id="13" name="Стрелка надясно 12">
              <a:extLst>
                <a:ext uri="{FF2B5EF4-FFF2-40B4-BE49-F238E27FC236}">
                  <a16:creationId xmlns:a16="http://schemas.microsoft.com/office/drawing/2014/main" id="{E231D4FD-0E35-402C-B47F-4DCF5AB0399D}"/>
                </a:ext>
              </a:extLst>
            </p:cNvPr>
            <p:cNvSpPr/>
            <p:nvPr/>
          </p:nvSpPr>
          <p:spPr>
            <a:xfrm>
              <a:off x="2194560" y="5852159"/>
              <a:ext cx="1741336" cy="4293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g-BG" sz="1400" dirty="0"/>
                <a:t>Входни данни</a:t>
              </a:r>
            </a:p>
          </p:txBody>
        </p:sp>
        <p:sp>
          <p:nvSpPr>
            <p:cNvPr id="14" name="Стрелка надясно 13">
              <a:extLst>
                <a:ext uri="{FF2B5EF4-FFF2-40B4-BE49-F238E27FC236}">
                  <a16:creationId xmlns:a16="http://schemas.microsoft.com/office/drawing/2014/main" id="{B5028EEB-718B-442D-9249-69F59F96D27F}"/>
                </a:ext>
              </a:extLst>
            </p:cNvPr>
            <p:cNvSpPr/>
            <p:nvPr/>
          </p:nvSpPr>
          <p:spPr>
            <a:xfrm>
              <a:off x="5883966" y="5852159"/>
              <a:ext cx="1717482" cy="4293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g-BG" sz="1400" dirty="0"/>
                <a:t>Изходни данни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02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43DE543-F7AE-484C-A4C4-462BABA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Универсален компютър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272E8AD-095C-435C-8457-BA64D793E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Какво отличава универсален компютър от калкулатор?</a:t>
            </a:r>
          </a:p>
          <a:p>
            <a:r>
              <a:rPr lang="bg-BG" dirty="0"/>
              <a:t>Какво е </a:t>
            </a:r>
            <a:r>
              <a:rPr lang="en-GB" dirty="0"/>
              <a:t>soft </a:t>
            </a:r>
            <a:r>
              <a:rPr lang="bg-BG" dirty="0"/>
              <a:t>в</a:t>
            </a:r>
            <a:r>
              <a:rPr lang="en-GB" dirty="0"/>
              <a:t> software?</a:t>
            </a:r>
          </a:p>
          <a:p>
            <a:r>
              <a:rPr lang="bg-BG" dirty="0"/>
              <a:t>От какво се състои програма?</a:t>
            </a:r>
          </a:p>
          <a:p>
            <a:endParaRPr lang="en-GB" dirty="0"/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60508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9D2C4E8-CFC8-4A1A-893A-3DB6342E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Универсален компютър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08010CD-BEBE-4C88-9F16-76F3F0BF3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8213"/>
            <a:ext cx="8596668" cy="4443150"/>
          </a:xfrm>
        </p:spPr>
        <p:txBody>
          <a:bodyPr/>
          <a:lstStyle/>
          <a:p>
            <a:r>
              <a:rPr lang="bg-BG" dirty="0"/>
              <a:t>Универсалният компютър може да симулира всяко друго цифрово устройство, а калкулаторът може да изпълнява само конкретни фиксирани операции.</a:t>
            </a:r>
          </a:p>
          <a:p>
            <a:r>
              <a:rPr lang="bg-BG" dirty="0"/>
              <a:t>Универсалността се постига чрез „меко“ контролиране на реда на примитивните операции задаван с програма.</a:t>
            </a:r>
          </a:p>
          <a:p>
            <a:r>
              <a:rPr lang="bg-BG" dirty="0"/>
              <a:t>Програмата се състои от последователност от</a:t>
            </a:r>
            <a:r>
              <a:rPr lang="en-GB" dirty="0"/>
              <a:t> </a:t>
            </a:r>
            <a:r>
              <a:rPr lang="bg-BG" dirty="0"/>
              <a:t>кодове на инструкции, всяка от които извършва проста операция (местене, събиране и др.) или преход до друга точка от програмата.</a:t>
            </a:r>
          </a:p>
          <a:p>
            <a:endParaRPr lang="bg-BG" dirty="0"/>
          </a:p>
        </p:txBody>
      </p:sp>
      <p:grpSp>
        <p:nvGrpSpPr>
          <p:cNvPr id="4" name="Групиране 3">
            <a:extLst>
              <a:ext uri="{FF2B5EF4-FFF2-40B4-BE49-F238E27FC236}">
                <a16:creationId xmlns:a16="http://schemas.microsoft.com/office/drawing/2014/main" id="{9D2CAAD3-8D10-46D6-A4B7-F87181570745}"/>
              </a:ext>
            </a:extLst>
          </p:cNvPr>
          <p:cNvGrpSpPr/>
          <p:nvPr/>
        </p:nvGrpSpPr>
        <p:grpSpPr>
          <a:xfrm>
            <a:off x="1812898" y="4238045"/>
            <a:ext cx="5406888" cy="858741"/>
            <a:chOff x="2194560" y="5637475"/>
            <a:chExt cx="5406888" cy="858741"/>
          </a:xfrm>
        </p:grpSpPr>
        <p:sp>
          <p:nvSpPr>
            <p:cNvPr id="5" name="Правоъгълник: със заоблени ъгли 4">
              <a:extLst>
                <a:ext uri="{FF2B5EF4-FFF2-40B4-BE49-F238E27FC236}">
                  <a16:creationId xmlns:a16="http://schemas.microsoft.com/office/drawing/2014/main" id="{CCF24720-88EF-4714-99DF-7FB7C2FB69FD}"/>
                </a:ext>
              </a:extLst>
            </p:cNvPr>
            <p:cNvSpPr/>
            <p:nvPr/>
          </p:nvSpPr>
          <p:spPr>
            <a:xfrm>
              <a:off x="3935896" y="5637475"/>
              <a:ext cx="1948069" cy="8587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g-BG" dirty="0"/>
                <a:t>Хардуер</a:t>
              </a:r>
            </a:p>
          </p:txBody>
        </p:sp>
        <p:sp>
          <p:nvSpPr>
            <p:cNvPr id="6" name="Стрелка надясно 5">
              <a:extLst>
                <a:ext uri="{FF2B5EF4-FFF2-40B4-BE49-F238E27FC236}">
                  <a16:creationId xmlns:a16="http://schemas.microsoft.com/office/drawing/2014/main" id="{7040C481-FB82-47A3-836C-2D1B994E80B9}"/>
                </a:ext>
              </a:extLst>
            </p:cNvPr>
            <p:cNvSpPr/>
            <p:nvPr/>
          </p:nvSpPr>
          <p:spPr>
            <a:xfrm>
              <a:off x="2194560" y="5852159"/>
              <a:ext cx="1741336" cy="4293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g-BG" sz="1400" dirty="0"/>
                <a:t>Входни данни</a:t>
              </a:r>
            </a:p>
          </p:txBody>
        </p:sp>
        <p:sp>
          <p:nvSpPr>
            <p:cNvPr id="7" name="Стрелка надясно 6">
              <a:extLst>
                <a:ext uri="{FF2B5EF4-FFF2-40B4-BE49-F238E27FC236}">
                  <a16:creationId xmlns:a16="http://schemas.microsoft.com/office/drawing/2014/main" id="{440F7AED-9D89-4330-BF61-1D3B604E6A4B}"/>
                </a:ext>
              </a:extLst>
            </p:cNvPr>
            <p:cNvSpPr/>
            <p:nvPr/>
          </p:nvSpPr>
          <p:spPr>
            <a:xfrm>
              <a:off x="5883966" y="5852159"/>
              <a:ext cx="1717482" cy="4293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g-BG" sz="1400" dirty="0"/>
                <a:t>Изходни данни</a:t>
              </a:r>
            </a:p>
          </p:txBody>
        </p:sp>
      </p:grpSp>
      <p:sp>
        <p:nvSpPr>
          <p:cNvPr id="8" name="Правоъгълник: с един скосен ъгъл 7">
            <a:extLst>
              <a:ext uri="{FF2B5EF4-FFF2-40B4-BE49-F238E27FC236}">
                <a16:creationId xmlns:a16="http://schemas.microsoft.com/office/drawing/2014/main" id="{2EF594F0-53D1-4055-8635-B9556E2CC922}"/>
              </a:ext>
            </a:extLst>
          </p:cNvPr>
          <p:cNvSpPr/>
          <p:nvPr/>
        </p:nvSpPr>
        <p:spPr>
          <a:xfrm>
            <a:off x="4166482" y="5526157"/>
            <a:ext cx="723569" cy="93030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1400" dirty="0"/>
              <a:t>Програма</a:t>
            </a:r>
          </a:p>
        </p:txBody>
      </p:sp>
      <p:sp>
        <p:nvSpPr>
          <p:cNvPr id="9" name="Стрелка нагоре 8">
            <a:extLst>
              <a:ext uri="{FF2B5EF4-FFF2-40B4-BE49-F238E27FC236}">
                <a16:creationId xmlns:a16="http://schemas.microsoft.com/office/drawing/2014/main" id="{230812D3-9228-41F0-925A-9158896FDD84}"/>
              </a:ext>
            </a:extLst>
          </p:cNvPr>
          <p:cNvSpPr/>
          <p:nvPr/>
        </p:nvSpPr>
        <p:spPr>
          <a:xfrm>
            <a:off x="4357314" y="5096786"/>
            <a:ext cx="341906" cy="4293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8339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4C1C3B-C2F2-489F-94E9-1A1593A8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RAM		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CA7F361-0E3B-463B-88D0-846C2C14C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За какво служи?</a:t>
            </a:r>
          </a:p>
          <a:p>
            <a:r>
              <a:rPr lang="bg-BG" dirty="0"/>
              <a:t>Какви са операциите с </a:t>
            </a:r>
            <a:r>
              <a:rPr lang="en-GB" dirty="0"/>
              <a:t>RAM?</a:t>
            </a:r>
          </a:p>
          <a:p>
            <a:r>
              <a:rPr lang="bg-BG" dirty="0"/>
              <a:t>Как е организирана?</a:t>
            </a:r>
          </a:p>
          <a:p>
            <a:r>
              <a:rPr lang="bg-BG" dirty="0"/>
              <a:t>Какво е байт?</a:t>
            </a:r>
          </a:p>
          <a:p>
            <a:pPr marL="0" indent="0">
              <a:buNone/>
            </a:pP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92410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A6F33A2-5E7C-4039-BA12-40EBCC86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Памет (</a:t>
            </a:r>
            <a:r>
              <a:rPr lang="en-GB" dirty="0"/>
              <a:t>RAM)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73E2CC3-FC2E-4994-8A80-BDD4CCC1A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95778"/>
            <a:ext cx="8596668" cy="4862222"/>
          </a:xfrm>
        </p:spPr>
        <p:txBody>
          <a:bodyPr/>
          <a:lstStyle/>
          <a:p>
            <a:r>
              <a:rPr lang="bg-BG" dirty="0"/>
              <a:t>В паметта може да се записва или да се чете двоична информация (данни)</a:t>
            </a:r>
          </a:p>
          <a:p>
            <a:r>
              <a:rPr lang="bg-BG" dirty="0"/>
              <a:t>Разделена е на клетки, всяка от които си има собствен адрес.</a:t>
            </a:r>
            <a:endParaRPr lang="en-GB" dirty="0"/>
          </a:p>
          <a:p>
            <a:r>
              <a:rPr lang="bg-BG" dirty="0"/>
              <a:t>Тези клетки съдържат по 8 бита и се наричат байтове.</a:t>
            </a:r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r>
              <a:rPr lang="bg-BG" dirty="0"/>
              <a:t>Байтовете се използват за измерване на количество информация и се бележат с </a:t>
            </a:r>
            <a:r>
              <a:rPr lang="en-GB" dirty="0"/>
              <a:t>B, </a:t>
            </a:r>
            <a:r>
              <a:rPr lang="bg-BG" dirty="0"/>
              <a:t>например снимката е 3</a:t>
            </a:r>
            <a:r>
              <a:rPr lang="en-GB" dirty="0"/>
              <a:t>MB.</a:t>
            </a:r>
            <a:endParaRPr lang="bg-BG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D7388951-0973-405D-9A4B-A9C543211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368393"/>
              </p:ext>
            </p:extLst>
          </p:nvPr>
        </p:nvGraphicFramePr>
        <p:xfrm>
          <a:off x="2294394" y="3179749"/>
          <a:ext cx="564100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934">
                  <a:extLst>
                    <a:ext uri="{9D8B030D-6E8A-4147-A177-3AD203B41FA5}">
                      <a16:colId xmlns:a16="http://schemas.microsoft.com/office/drawing/2014/main" val="3430463120"/>
                    </a:ext>
                  </a:extLst>
                </a:gridCol>
                <a:gridCol w="596348">
                  <a:extLst>
                    <a:ext uri="{9D8B030D-6E8A-4147-A177-3AD203B41FA5}">
                      <a16:colId xmlns:a16="http://schemas.microsoft.com/office/drawing/2014/main" val="1471602674"/>
                    </a:ext>
                  </a:extLst>
                </a:gridCol>
                <a:gridCol w="572494">
                  <a:extLst>
                    <a:ext uri="{9D8B030D-6E8A-4147-A177-3AD203B41FA5}">
                      <a16:colId xmlns:a16="http://schemas.microsoft.com/office/drawing/2014/main" val="476984062"/>
                    </a:ext>
                  </a:extLst>
                </a:gridCol>
                <a:gridCol w="572494">
                  <a:extLst>
                    <a:ext uri="{9D8B030D-6E8A-4147-A177-3AD203B41FA5}">
                      <a16:colId xmlns:a16="http://schemas.microsoft.com/office/drawing/2014/main" val="2130439732"/>
                    </a:ext>
                  </a:extLst>
                </a:gridCol>
                <a:gridCol w="604299">
                  <a:extLst>
                    <a:ext uri="{9D8B030D-6E8A-4147-A177-3AD203B41FA5}">
                      <a16:colId xmlns:a16="http://schemas.microsoft.com/office/drawing/2014/main" val="3461297972"/>
                    </a:ext>
                  </a:extLst>
                </a:gridCol>
                <a:gridCol w="580445">
                  <a:extLst>
                    <a:ext uri="{9D8B030D-6E8A-4147-A177-3AD203B41FA5}">
                      <a16:colId xmlns:a16="http://schemas.microsoft.com/office/drawing/2014/main" val="3925875481"/>
                    </a:ext>
                  </a:extLst>
                </a:gridCol>
                <a:gridCol w="604299">
                  <a:extLst>
                    <a:ext uri="{9D8B030D-6E8A-4147-A177-3AD203B41FA5}">
                      <a16:colId xmlns:a16="http://schemas.microsoft.com/office/drawing/2014/main" val="1862783106"/>
                    </a:ext>
                  </a:extLst>
                </a:gridCol>
                <a:gridCol w="596348">
                  <a:extLst>
                    <a:ext uri="{9D8B030D-6E8A-4147-A177-3AD203B41FA5}">
                      <a16:colId xmlns:a16="http://schemas.microsoft.com/office/drawing/2014/main" val="4111154902"/>
                    </a:ext>
                  </a:extLst>
                </a:gridCol>
                <a:gridCol w="596348">
                  <a:extLst>
                    <a:ext uri="{9D8B030D-6E8A-4147-A177-3AD203B41FA5}">
                      <a16:colId xmlns:a16="http://schemas.microsoft.com/office/drawing/2014/main" val="3828153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bg-BG" dirty="0"/>
                        <a:t>Адрес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Бит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Бит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Бит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Бит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Бит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Бит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Бит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Бит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387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483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453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99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/>
                        <a:t>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92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/>
                        <a:t>1004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374238"/>
                  </a:ext>
                </a:extLst>
              </a:tr>
            </a:tbl>
          </a:graphicData>
        </a:graphic>
      </p:graphicFrame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D5374F29-33E5-41C1-BA5A-96922780B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099" y="62285"/>
            <a:ext cx="2056517" cy="20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29772"/>
      </p:ext>
    </p:extLst>
  </p:cSld>
  <p:clrMapOvr>
    <a:masterClrMapping/>
  </p:clrMapOvr>
</p:sld>
</file>

<file path=ppt/theme/theme1.xml><?xml version="1.0" encoding="utf-8"?>
<a:theme xmlns:a="http://schemas.openxmlformats.org/drawingml/2006/main" name="Фасети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2463</Words>
  <Application>Microsoft Office PowerPoint</Application>
  <PresentationFormat>Широк екран</PresentationFormat>
  <Paragraphs>321</Paragraphs>
  <Slides>37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37</vt:i4>
      </vt:variant>
    </vt:vector>
  </HeadingPairs>
  <TitlesOfParts>
    <vt:vector size="38" baseType="lpstr">
      <vt:lpstr>Фасети</vt:lpstr>
      <vt:lpstr>Системно програмиране</vt:lpstr>
      <vt:lpstr>Информация</vt:lpstr>
      <vt:lpstr>Информация</vt:lpstr>
      <vt:lpstr>Калкулатор</vt:lpstr>
      <vt:lpstr>Калкулатор</vt:lpstr>
      <vt:lpstr>Универсален компютър</vt:lpstr>
      <vt:lpstr>Универсален компютър</vt:lpstr>
      <vt:lpstr>RAM  </vt:lpstr>
      <vt:lpstr>Памет (RAM)</vt:lpstr>
      <vt:lpstr>Процесор </vt:lpstr>
      <vt:lpstr>Процесор</vt:lpstr>
      <vt:lpstr>Входно-изходно устройство</vt:lpstr>
      <vt:lpstr>Входно-изходно устройство</vt:lpstr>
      <vt:lpstr>Устройства за съхранение на данни</vt:lpstr>
      <vt:lpstr>Устройства за съхранение на данни</vt:lpstr>
      <vt:lpstr>Дънна платка</vt:lpstr>
      <vt:lpstr>Дънна платка</vt:lpstr>
      <vt:lpstr>Файлова система</vt:lpstr>
      <vt:lpstr>Файлова система</vt:lpstr>
      <vt:lpstr>Изпълними файлове</vt:lpstr>
      <vt:lpstr>Изпълними файлове</vt:lpstr>
      <vt:lpstr>Операционна система</vt:lpstr>
      <vt:lpstr>Операционна система </vt:lpstr>
      <vt:lpstr>Файлове с данни</vt:lpstr>
      <vt:lpstr>Файлове с данни </vt:lpstr>
      <vt:lpstr>Сорс файлове</vt:lpstr>
      <vt:lpstr>Сорс файлове</vt:lpstr>
      <vt:lpstr>Инструменти за създаване на програми (програмиране)</vt:lpstr>
      <vt:lpstr>Инструменти за създаване на програми (програмиране)</vt:lpstr>
      <vt:lpstr>Изпълнение на програми</vt:lpstr>
      <vt:lpstr>Изпълнение на програми</vt:lpstr>
      <vt:lpstr>Клавиатура</vt:lpstr>
      <vt:lpstr>Клавиатура</vt:lpstr>
      <vt:lpstr>Графичен потребителски интерфейс</vt:lpstr>
      <vt:lpstr>Графичен потребителски интерфейс</vt:lpstr>
      <vt:lpstr>Конзола</vt:lpstr>
      <vt:lpstr>Конзола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Системно програмиране</dc:title>
  <dc:creator>Ivan Georgiev</dc:creator>
  <cp:lastModifiedBy>Неизвестен потребител</cp:lastModifiedBy>
  <cp:revision>79</cp:revision>
  <dcterms:created xsi:type="dcterms:W3CDTF">2019-09-15T20:24:45Z</dcterms:created>
  <dcterms:modified xsi:type="dcterms:W3CDTF">2019-10-11T06:09:01Z</dcterms:modified>
</cp:coreProperties>
</file>